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36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2200" b="1">
                <a:solidFill>
                  <a:srgbClr val="0E2449"/>
                </a:solidFill>
                <a:latin typeface="맑은 고딕"/>
              </a:rPr>
              <a:t>홈페이지 리뉴얼 기획안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00000" y="288000"/>
            <a:ext cx="3780000" cy="324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r"/>
            <a:r>
              <a:rPr sz="1000" b="0">
                <a:solidFill>
                  <a:srgbClr val="5B6472"/>
                </a:solidFill>
                <a:latin typeface="맑은 고딕"/>
              </a:rPr>
              <a:t>견적 전에 6칸을 채웁니다 · 모르는 칸은 비워 두셔도 됩니다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666000"/>
            <a:ext cx="11328000" cy="0"/>
          </a:xfrm>
          <a:prstGeom prst="line">
            <a:avLst/>
          </a:prstGeom>
          <a:ln w="25400">
            <a:solidFill>
              <a:srgbClr val="0E24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432000" y="827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57999" y="953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000" y="928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지금 사이트 진단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000" y="1144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느낌 대신 숫자로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999" y="1403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휴대폰 첫 화면이 뜨는 시간: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보안 연결(https): 있음 / 없음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검색 결과 제목·설명: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문의가 들어오는 곳: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마지막 소식 날짜: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8000" y="827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393999" y="953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6000" y="928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목표와 질문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6000" y="1144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질문이 곧 검색어이고, AI에게 묻는 문장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3999" y="1403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목표 한 문장(누가·무엇을 보고·무엇을 한다):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/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알아보는 단계 질문: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고르는 단계 질문: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연락하는 단계 질문: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4000" y="827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29999" y="953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72000" y="928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남길 것·옮길 것·바꿀 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000" y="1144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새로 지어도 쌓아 둔 것은 옮긴다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999" y="1403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남길 것(검색·AI가 인용하던 문장, 소식·실적 글):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옮길 것(옛 주소 목록):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바꿀 것(메뉴 구조, 제목·설명, 문의 동선):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2000" y="3509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57999" y="3635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000" y="3610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사이트맵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0000" y="3826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모든 페이지는 문의로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999" y="4085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대메뉴 1: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대메뉴 2: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대메뉴 3: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대메뉴 4: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문의: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참고 사이트 2~3곳: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8000" y="3509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393999" y="3635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6000" y="3610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관리자 화면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36000" y="3826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오픈 뒤 담당자가 직접 고칠 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93999" y="4085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□ 공지사항  □ 실적·포트폴리오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□ 문의 확인  □ 팝업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□ 자료실  □ 채용  □ 방문 통계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□ 기타: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04000" y="3509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229999" y="3635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72000" y="3610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일정과 예산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72000" y="3826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희망 오픈일 · 예산 · 결정하는 사람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999" y="4085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희망 오픈일: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예산 범위(VAT 포함 여부):</a:t>
            </a:r>
          </a:p>
          <a:p>
            <a:pPr algn="l"/>
            <a:r>
              <a:rPr sz="1050" b="0">
                <a:solidFill>
                  <a:srgbClr val="5B6472"/>
                </a:solidFill>
                <a:latin typeface="맑은 고딕"/>
              </a:rPr>
              <a:t>최종 결정하는 사람: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2000" y="6480000"/>
            <a:ext cx="11328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채운 양식이나 지금 사이트 주소를 보내 주시면 리뉴얼 기획안과 샘플 사이트를 무료로 만들어 드립니다.  언웹스 · unwebs.co.kr/contact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32000" y="251999"/>
            <a:ext cx="7200000" cy="36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2200" b="1">
                <a:solidFill>
                  <a:srgbClr val="0E2449"/>
                </a:solidFill>
                <a:latin typeface="맑은 고딕"/>
              </a:rPr>
              <a:t>홈페이지 리뉴얼 기획안 · 작성 예시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100000" y="288000"/>
            <a:ext cx="3780000" cy="324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r"/>
            <a:r>
              <a:rPr sz="1000" b="0">
                <a:solidFill>
                  <a:srgbClr val="5B6472"/>
                </a:solidFill>
                <a:latin typeface="맑은 고딕"/>
              </a:rPr>
              <a:t>실제 기획안을 간추림 · 회사 정보는 지움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32000" y="666000"/>
            <a:ext cx="11328000" cy="0"/>
          </a:xfrm>
          <a:prstGeom prst="line">
            <a:avLst/>
          </a:prstGeom>
          <a:ln w="25400">
            <a:solidFill>
              <a:srgbClr val="0E244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432000" y="827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57999" y="953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0000" y="928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지금 사이트 진단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0000" y="1144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Lighthouse 모바일 측정 · 2026. 10. 13.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999" y="1403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휴대폰 첫 화면 25.4초 · 용량 약 94MB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보안 연결 없음(주소창 '주의 요함')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검색 제목은 영문 회사 이름 하나 · 설명문 없음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문의 폼 없음 · 마지막 소식 2025년 9월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68000" y="827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393999" y="953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6000" y="928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목표와 질문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6000" y="1144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검색어 9개를 세 단계로 배정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93999" y="1403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목표: 프로젝트를 맡길 회사를 찾는 담당자가 실적을 보고 사업 문의를 남기게 한다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알아보는: 사업 절차는 어떻게 되나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고르는: 어느 회사가 PM을 잘하나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연락하는: 상담은 어디서 하나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04000" y="827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229999" y="953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72000" y="928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남길 것·옮길 것·바꿀 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000" y="1144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새로 지어도 쌓아 둔 것은 옮긴다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999" y="1403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남길 것: AI 검색이 추천 근거로 인용한 서비스 소개 문장, 언론보도 글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옮길 것: 실적 사진 18장(이름·위치·설명 붙여서)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바꿀 것: 원페이지 → 사업별 9개 페이지, 문의 폼과 메일 알림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2000" y="3509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57999" y="3635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0000" y="3610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사이트맵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0000" y="3826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메인 포함 9개 페이지 · 게시판 2종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7999" y="4085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회사소개: 인사말·비전, 연혁·인증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사업영역: PM 서비스, 사업 분야별 페이지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프로젝트: 실적, 분야별 분류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홍보센터: 언론보도, 공지사항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사업 문의: 문의 폼·메일 알림, 오시는 길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68000" y="3509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393999" y="3635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36000" y="3610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관리자 화면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36000" y="3826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메뉴 7개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93999" y="4085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☑ 공지사항  ☑ 프로젝트(실적)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☑ 사업 문의  ☑ 팝업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☑ 방문 통계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교육 1회 + 운영 가이드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04000" y="3509999"/>
            <a:ext cx="3656000" cy="25200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7DD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8229999" y="3635998"/>
            <a:ext cx="288000" cy="288000"/>
          </a:xfrm>
          <a:prstGeom prst="ellipse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00" b="1">
                <a:solidFill>
                  <a:srgbClr val="FFFFFF"/>
                </a:solidFill>
                <a:latin typeface="맑은 고딕"/>
              </a:rP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72000" y="3610799"/>
            <a:ext cx="3080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500" b="1">
                <a:solidFill>
                  <a:srgbClr val="11161D"/>
                </a:solidFill>
                <a:latin typeface="맑은 고딕"/>
              </a:rPr>
              <a:t>일정과 예산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72000" y="3826799"/>
            <a:ext cx="3080000" cy="180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계약 뒤 4주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999" y="4085999"/>
            <a:ext cx="3404001" cy="1872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1주 기획 · 2주 디자인 · 3주 제작 · 4주 검수·오픈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300만 원(VAT 별도)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1년 무상 뒤 호스팅·도메인·보안서버 월 3만 원</a:t>
            </a:r>
          </a:p>
          <a:p>
            <a:pPr algn="l"/>
            <a:r>
              <a:rPr sz="1050" b="1">
                <a:solidFill>
                  <a:srgbClr val="0E2449"/>
                </a:solidFill>
                <a:latin typeface="맑은 고딕"/>
              </a:rPr>
              <a:t>결정: 대표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2000" y="6480000"/>
            <a:ext cx="11328000" cy="216000"/>
          </a:xfrm>
          <a:prstGeom prst="rect">
            <a:avLst/>
          </a:prstGeom>
          <a:noFill/>
        </p:spPr>
        <p:txBody>
          <a:bodyPr wrap="square" anchor="t" lIns="36000" rIns="36000" tIns="18000" bIns="18000">
            <a:spAutoFit/>
          </a:bodyPr>
          <a:lstStyle/>
          <a:p>
            <a:pPr algn="l"/>
            <a:r>
              <a:rPr sz="900" b="0">
                <a:solidFill>
                  <a:srgbClr val="5B6472"/>
                </a:solidFill>
                <a:latin typeface="맑은 고딕"/>
              </a:rPr>
              <a:t>이 예시의 진단표 · 사이트맵 · 견적은 언웹스가 리뉴얼 문의에 보내는 기획안의 실제 항목입니다.  언웹스 · unwebs.co.kr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